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7" name="Уровень текста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Крупный план дикорастущих растений между камнями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Большая скала под тёмными облаками с грунтовой дорогой на переднем плане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Крупный план дикого растения между вулканическими камнями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одопад в окружении скал и растительности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Зелёный холмистый пейзаж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Камни, покрытые мхом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1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2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Большая скала под тёмными облаками с грунтовой дорогой на переднем плане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Автор: Стецук Максим 1гр. 2п.гр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pPr/>
            <a:r>
              <a:t>Автор: Стецук Максим 1гр. 2п.гр.</a:t>
            </a:r>
          </a:p>
        </p:txBody>
      </p:sp>
      <p:pic>
        <p:nvPicPr>
          <p:cNvPr id="15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724" y="8090660"/>
            <a:ext cx="5141131" cy="5141131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Разработка UI iOS-приложения на основе SwiftUI"/>
          <p:cNvSpPr txBox="1"/>
          <p:nvPr>
            <p:ph type="ctrTitle"/>
          </p:nvPr>
        </p:nvSpPr>
        <p:spPr>
          <a:xfrm>
            <a:off x="1206498" y="1769300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 spc="-208" sz="10400"/>
            </a:lvl1pPr>
          </a:lstStyle>
          <a:p>
            <a:pPr/>
            <a:r>
              <a:t>Разработка UI iOS-приложения на основе SwiftUI</a:t>
            </a:r>
          </a:p>
        </p:txBody>
      </p:sp>
      <p:sp>
        <p:nvSpPr>
          <p:cNvPr id="154" name="Представление предметной области с помощью UML-диаграмм и прототипов интерфейса"/>
          <p:cNvSpPr txBox="1"/>
          <p:nvPr>
            <p:ph type="subTitle" sz="quarter" idx="1"/>
          </p:nvPr>
        </p:nvSpPr>
        <p:spPr>
          <a:xfrm>
            <a:off x="1206500" y="6533355"/>
            <a:ext cx="16811579" cy="1905001"/>
          </a:xfrm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Представление предметной области с помощью UML-диаграмм и прототипов интерфейса</a:t>
            </a:r>
          </a:p>
        </p:txBody>
      </p:sp>
      <p:pic>
        <p:nvPicPr>
          <p:cNvPr id="15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20429" y="10896130"/>
            <a:ext cx="2060308" cy="2446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5. Диаграмма деятельности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5. Диаграмма деятельности</a:t>
            </a:r>
          </a:p>
        </p:txBody>
      </p:sp>
      <p:sp>
        <p:nvSpPr>
          <p:cNvPr id="178" name="(activity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(activity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ActivityDiagram.png" descr="Activity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6898" y="264682"/>
            <a:ext cx="23330204" cy="131866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Прототипы интерфейса (+реализация)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Прототипы интерфейса (+реализация)</a:t>
            </a:r>
          </a:p>
        </p:txBody>
      </p:sp>
      <p:sp>
        <p:nvSpPr>
          <p:cNvPr id="183" name="(mockups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(mockups)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AD_4nXetnDR-H-Yb9vllAib9hZbeIpYXtNHN4A2ViKLB2c21h9HbQLHG7bAb1VZpa86nZe6Zcqw0vH6_6IAehWDHj1rEOcfsoaaQ3zwLOeV5VAGdSAwnmWLWlRs0SNVgU2bQXPYuvm8s.png" descr="AD_4nXetnDR-H-Yb9vllAib9hZbeIpYXtNHN4A2ViKLB2c21h9HbQLHG7bAb1VZpa86nZe6Zcqw0vH6_6IAehWDHj1rEOcfsoaaQ3zwLOeV5VAGdSAwnmWLWlRs0SNVgU2bQXPYuvm8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0002" y="2772024"/>
            <a:ext cx="4711701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AD_4nXcOekVjB6BPj7X7qASAiN2ZudT3KNvhNka1dUb__5ay1dnJo5w_X-3g7DMiZ99g-g5IRf0HrA9LlrXa0y1voKQOTR_w8UpfK02DaQidzyQJ5av_TKHlqOYYK-RXH2ZUQFBvkPNm.png" descr="AD_4nXcOekVjB6BPj7X7qASAiN2ZudT3KNvhNka1dUb__5ay1dnJo5w_X-3g7DMiZ99g-g5IRf0HrA9LlrXa0y1voKQOTR_w8UpfK02DaQidzyQJ5av_TKHlqOYYK-RXH2ZUQFBvkPN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53189" y="5411344"/>
            <a:ext cx="4967282" cy="7293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LibrariesView.png" descr="Libraries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Libraries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LibrariesView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ibEvents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LibEventsView</a:t>
            </a:r>
          </a:p>
        </p:txBody>
      </p:sp>
      <p:pic>
        <p:nvPicPr>
          <p:cNvPr id="191" name="AD_4nXf7O0Nx7z0Olo7lcCYruFHCah0-Tid_uVMebag4UhoN8Mi-ieINid8tXzgp6J8Il_1PYYRyJe-7zDAbe6Hk54fE1taCYfbafhjpNPj4QDwM0-7sMXuc7Pn1ebz0u1mu01b7GcyR.png" descr="AD_4nXf7O0Nx7z0Olo7lcCYruFHCah0-Tid_uVMebag4UhoN8Mi-ieINid8tXzgp6J8Il_1PYYRyJe-7zDAbe6Hk54fE1taCYfbafhjpNPj4QDwM0-7sMXuc7Pn1ebz0u1mu01b7Gcy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7072" y="2772024"/>
            <a:ext cx="4524631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AD_4nXfTFHFn6nlu_lhVlmTxYZbuEvoD3uxuZ2ypkcj3fEOnzNZE8FTiuMcIqhsEmFV3nwOQBBQ3TRLVEEW8ADPG9YnGcsCbqpMFWkES5nLmMQWQ45jKvKr7mq0zCYkWWYEsPWh-T-lwPw.png" descr="AD_4nXfTFHFn6nlu_lhVlmTxYZbuEvoD3uxuZ2ypkcj3fEOnzNZE8FTiuMcIqhsEmFV3nwOQBBQ3TRLVEEW8ADPG9YnGcsCbqpMFWkES5nLmMQWQ45jKvKr7mq0zCYkWWYEsPWh-T-lwP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08359" y="4053917"/>
            <a:ext cx="4967283" cy="8645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LibEventsView.png" descr="LibEvents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282298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braryDetail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LibraryDetailView</a:t>
            </a:r>
          </a:p>
        </p:txBody>
      </p:sp>
      <p:pic>
        <p:nvPicPr>
          <p:cNvPr id="196" name="AD_4nXc-8BPtDU7NjFCBTvaWT7e78B_gDHKY25QrfR5Mmx230mqyPpiMT3Z1CgGmvMvrSQGhG_ZuxAW0m3-ucOrQOBUNWLTsyqVEsPp1jH1GNmSoOpv9jE2CmAV5nNkDBpnnRVeeODMDxQ.png" descr="AD_4nXc-8BPtDU7NjFCBTvaWT7e78B_gDHKY25QrfR5Mmx230mqyPpiMT3Z1CgGmvMvrSQGhG_ZuxAW0m3-ucOrQOBUNWLTsyqVEsPp1jH1GNmSoOpv9jE2CmAV5nNkDBpnnRVeeODMDxQ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7786" y="2772024"/>
            <a:ext cx="4104257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AD_4nXegEQMGIs3Kxgh5-WX_XaSbtTzsdWIrbyOA_gHTMuvbEly35jRm816r9BvefGqvKazjkdvzj2vl41mv3pXyrAuGn2hwcTuyRjjlCbGJQnqfs1uszRgTiebSyOHn4BDrCf5ARQNwTg.png" descr="AD_4nXegEQMGIs3Kxgh5-WX_XaSbtTzsdWIrbyOA_gHTMuvbEly35jRm816r9BvefGqvKazjkdvzj2vl41mv3pXyrAuGn2hwcTuyRjjlCbGJQnqfs1uszRgTiebSyOHn4BDrCf5ARQNwT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56222" y="2666384"/>
            <a:ext cx="3871555" cy="105633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LibraryDetailView.png" descr="LibraryDetail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772024"/>
            <a:ext cx="4622041" cy="1002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LibEventDetail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i="1" spc="-140" sz="7000"/>
            </a:lvl1pPr>
          </a:lstStyle>
          <a:p>
            <a:pPr/>
            <a:r>
              <a:t>LibEventDetailView</a:t>
            </a:r>
          </a:p>
        </p:txBody>
      </p:sp>
      <p:pic>
        <p:nvPicPr>
          <p:cNvPr id="201" name="AD_4nXd6IZjaNEF-UIr2avr24JukvHeG0mFWaS82yQDxKdJzVSTkHbdP7MYYerwiIsaR4BNPsItndhKHgPzGzgE96-NgFKokpZDHDCSbSmm8ucSZUzpBF0YIjhkNI_7ncD0_GOYt9XdfKQ.png" descr="AD_4nXd6IZjaNEF-UIr2avr24JukvHeG0mFWaS82yQDxKdJzVSTkHbdP7MYYerwiIsaR4BNPsItndhKHgPzGzgE96-NgFKokpZDHDCSbSmm8ucSZUzpBF0YIjhkNI_7ncD0_GOYt9XdfKQ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08510" y="2783206"/>
            <a:ext cx="3993193" cy="10020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AD_4nXe9KwahCxbc1FaoGcHof8xyoB5AVi23zjizK7Ioor0oLOKj13QttLgskxgpIXUNb6V1Wkjjr7b85D_Vd_dIReXpSu441Njmmr0xEgg6Fc1bYbAKdh73UXPO_LeeLMDQnexdpyZbBg.png" descr="AD_4nXe9KwahCxbc1FaoGcHof8xyoB5AVi23zjizK7Ioor0oLOKj13QttLgskxgpIXUNb6V1Wkjjr7b85D_Vd_dIReXpSu441Njmmr0xEgg6Fc1bYbAKdh73UXPO_LeeLMDQnexdpyZb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85042" y="7119831"/>
            <a:ext cx="4503576" cy="5609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LibEventDetailView.png" descr="LibEventDetailVie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71957" y="2987695"/>
            <a:ext cx="4622041" cy="1002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Ссылки"/>
          <p:cNvSpPr txBox="1"/>
          <p:nvPr>
            <p:ph type="title"/>
          </p:nvPr>
        </p:nvSpPr>
        <p:spPr>
          <a:xfrm>
            <a:off x="1206500" y="952500"/>
            <a:ext cx="4653366" cy="1433163"/>
          </a:xfrm>
          <a:prstGeom prst="rect">
            <a:avLst/>
          </a:prstGeom>
        </p:spPr>
        <p:txBody>
          <a:bodyPr/>
          <a:lstStyle/>
          <a:p>
            <a:pPr/>
            <a:r>
              <a:t>Ссылки</a:t>
            </a:r>
          </a:p>
        </p:txBody>
      </p:sp>
      <p:pic>
        <p:nvPicPr>
          <p:cNvPr id="20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29531" y="867005"/>
            <a:ext cx="1604153" cy="1604153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Board в Miro"/>
          <p:cNvSpPr txBox="1"/>
          <p:nvPr/>
        </p:nvSpPr>
        <p:spPr>
          <a:xfrm>
            <a:off x="2798984" y="3333431"/>
            <a:ext cx="3553715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Board в Miro</a:t>
            </a:r>
          </a:p>
        </p:txBody>
      </p:sp>
      <p:sp>
        <p:nvSpPr>
          <p:cNvPr id="208" name="Макеты в Figma"/>
          <p:cNvSpPr txBox="1"/>
          <p:nvPr/>
        </p:nvSpPr>
        <p:spPr>
          <a:xfrm>
            <a:off x="9903002" y="3333431"/>
            <a:ext cx="4577996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Макеты в Figma</a:t>
            </a:r>
          </a:p>
        </p:txBody>
      </p:sp>
      <p:sp>
        <p:nvSpPr>
          <p:cNvPr id="209" name="Репозиторий проекта"/>
          <p:cNvSpPr txBox="1"/>
          <p:nvPr/>
        </p:nvSpPr>
        <p:spPr>
          <a:xfrm>
            <a:off x="16731253" y="3333431"/>
            <a:ext cx="6153811" cy="771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400"/>
            </a:lvl1pPr>
          </a:lstStyle>
          <a:p>
            <a:pPr/>
            <a:r>
              <a:t>Репозиторий проекта</a:t>
            </a:r>
          </a:p>
        </p:txBody>
      </p:sp>
      <p:sp>
        <p:nvSpPr>
          <p:cNvPr id="210" name="https://clck.ru/3KQTZo"/>
          <p:cNvSpPr txBox="1"/>
          <p:nvPr/>
        </p:nvSpPr>
        <p:spPr>
          <a:xfrm>
            <a:off x="2571400" y="10316673"/>
            <a:ext cx="4008883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https://clck.ru/3KQTZo</a:t>
            </a:r>
          </a:p>
        </p:txBody>
      </p:sp>
      <p:pic>
        <p:nvPicPr>
          <p:cNvPr id="211" name="clck-2.png" descr="clck-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0521" y="4755327"/>
            <a:ext cx="4910641" cy="491064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https://clck.ru/3KQUcm"/>
          <p:cNvSpPr txBox="1"/>
          <p:nvPr/>
        </p:nvSpPr>
        <p:spPr>
          <a:xfrm>
            <a:off x="10120502" y="10316673"/>
            <a:ext cx="4142995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https://clck.ru/3KQUcm</a:t>
            </a:r>
          </a:p>
        </p:txBody>
      </p:sp>
      <p:pic>
        <p:nvPicPr>
          <p:cNvPr id="213" name="clck-3.png" descr="clck-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36680" y="4755327"/>
            <a:ext cx="4910640" cy="4910641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https://clck.ru/3KQVPb"/>
          <p:cNvSpPr txBox="1"/>
          <p:nvPr/>
        </p:nvSpPr>
        <p:spPr>
          <a:xfrm>
            <a:off x="17786000" y="10316673"/>
            <a:ext cx="4044316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3000"/>
            </a:lvl1pPr>
          </a:lstStyle>
          <a:p>
            <a:pPr/>
            <a:r>
              <a:t>https://clck.ru/3KQVPb</a:t>
            </a:r>
          </a:p>
        </p:txBody>
      </p:sp>
      <p:pic>
        <p:nvPicPr>
          <p:cNvPr id="215" name="clck-4.png" descr="clck-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352838" y="4755327"/>
            <a:ext cx="4910640" cy="49106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1. Диаграмма вариантов использования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1. Диаграмма вариантов использования</a:t>
            </a:r>
          </a:p>
        </p:txBody>
      </p:sp>
      <p:sp>
        <p:nvSpPr>
          <p:cNvPr id="158" name="(use case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(use case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Use-caseDiagram.png" descr="Use-cas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3777" y="356898"/>
            <a:ext cx="23876446" cy="13002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2. Диаграмма классов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2. Диаграмма классов</a:t>
            </a:r>
          </a:p>
        </p:txBody>
      </p:sp>
      <p:sp>
        <p:nvSpPr>
          <p:cNvPr id="163" name="(classes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(classes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ClassesDiagram.png" descr="Classes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040" y="122203"/>
            <a:ext cx="21165920" cy="134715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3. Диаграмма последовательности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3. Диаграмма последовательности</a:t>
            </a:r>
          </a:p>
        </p:txBody>
      </p:sp>
      <p:sp>
        <p:nvSpPr>
          <p:cNvPr id="168" name="(sequence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(sequence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equenceDiagram.png" descr="Sequenc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5353" y="250427"/>
            <a:ext cx="22553294" cy="13215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4. Диаграмма состояний"/>
          <p:cNvSpPr txBox="1"/>
          <p:nvPr>
            <p:ph type="title"/>
          </p:nvPr>
        </p:nvSpPr>
        <p:spPr>
          <a:xfrm>
            <a:off x="1206500" y="4022086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4. Диаграмма состояний</a:t>
            </a:r>
          </a:p>
        </p:txBody>
      </p:sp>
      <p:sp>
        <p:nvSpPr>
          <p:cNvPr id="173" name="(state diagram)"/>
          <p:cNvSpPr txBox="1"/>
          <p:nvPr>
            <p:ph type="body" idx="21"/>
          </p:nvPr>
        </p:nvSpPr>
        <p:spPr>
          <a:xfrm>
            <a:off x="1206500" y="5315549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43484">
              <a:spcBef>
                <a:spcPts val="1500"/>
              </a:spcBef>
              <a:defRPr sz="5626">
                <a:solidFill>
                  <a:srgbClr val="F0F6FC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(state diagram)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tateDiagram.png" descr="State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3973" y="501334"/>
            <a:ext cx="23696054" cy="12713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